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264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8"/>
    <p:restoredTop sz="86397"/>
  </p:normalViewPr>
  <p:slideViewPr>
    <p:cSldViewPr snapToGrid="0" snapToObjects="1">
      <p:cViewPr varScale="1">
        <p:scale>
          <a:sx n="79" d="100"/>
          <a:sy n="79" d="100"/>
        </p:scale>
        <p:origin x="1728" y="200"/>
      </p:cViewPr>
      <p:guideLst/>
    </p:cSldViewPr>
  </p:slideViewPr>
  <p:outlineViewPr>
    <p:cViewPr>
      <p:scale>
        <a:sx n="33" d="100"/>
        <a:sy n="33" d="100"/>
      </p:scale>
      <p:origin x="0" y="-15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FF5B5E-A35A-274B-A7A2-3631B62C8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EDE56-5018-174F-B4B7-7254E7CD20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262C-C542-BC42-8D2F-7E3577A93932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45138-72F3-804E-B610-13064509B0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A6CC3-51A0-E041-947A-B5A15B4B20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98A82-A05E-FD4C-8E99-146F7DBD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52F76-D1D6-8D47-975E-228C8D6A09BC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94A99-39EE-7343-8FB7-460A1979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6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47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6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31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00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5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4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0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6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94A99-39EE-7343-8FB7-460A197924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9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0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4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28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1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0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15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3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1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1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26F73F-0338-914E-9A84-3CBC3860867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114719-75C4-FE43-86B6-29A600C1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97FF-A3AB-544F-8FEF-2C10B7AA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Embrace the Suck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9389-3851-7A4C-A193-BAD8DE2B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53268"/>
            <a:ext cx="9601196" cy="29811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Tobi’s Down and Dirty Guide </a:t>
            </a:r>
          </a:p>
          <a:p>
            <a:pPr marL="0" indent="0" algn="ctr">
              <a:buNone/>
            </a:pPr>
            <a:r>
              <a:rPr lang="en-US" sz="3600" dirty="0"/>
              <a:t>How to write 50K words during NaNoWriMo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This presentation can be found at </a:t>
            </a:r>
            <a:r>
              <a:rPr lang="en-US" i="1" dirty="0" err="1"/>
              <a:t>tobidoyle.com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9270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0513-6371-B84C-A4F8-0BCF81BC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Character’s Suck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B8C5C-BF61-2548-8D7F-65D48D1A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character wants something at the beginning of the book. Maybe more than one thing. What is it?</a:t>
            </a:r>
          </a:p>
          <a:p>
            <a:endParaRPr lang="en-US" dirty="0"/>
          </a:p>
          <a:p>
            <a:r>
              <a:rPr lang="en-US" dirty="0"/>
              <a:t>Why does your character want it? What’s his motivation?</a:t>
            </a:r>
          </a:p>
          <a:p>
            <a:endParaRPr lang="en-US" dirty="0"/>
          </a:p>
          <a:p>
            <a:r>
              <a:rPr lang="en-US" dirty="0"/>
              <a:t>What is he willing to sacrifice to obtain it?</a:t>
            </a:r>
          </a:p>
          <a:p>
            <a:endParaRPr lang="en-US" dirty="0"/>
          </a:p>
          <a:p>
            <a:r>
              <a:rPr lang="en-US" dirty="0"/>
              <a:t>Will your character get this thing or will they change their mind?</a:t>
            </a:r>
          </a:p>
          <a:p>
            <a:pPr lvl="1"/>
            <a:r>
              <a:rPr lang="en-US" dirty="0"/>
              <a:t>Example: Scrooge no longer cares about getting ALL the money, now he wants familial love.</a:t>
            </a:r>
          </a:p>
        </p:txBody>
      </p:sp>
    </p:spTree>
    <p:extLst>
      <p:ext uri="{BB962C8B-B14F-4D97-AF65-F5344CB8AC3E}">
        <p14:creationId xmlns:p14="http://schemas.microsoft.com/office/powerpoint/2010/main" val="101137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3C15-176C-4741-861F-2621CF7F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up the suck?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17A1-8AEA-554A-B131-F561647B3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Examples of weak suck… </a:t>
            </a:r>
          </a:p>
          <a:p>
            <a:pPr lvl="1"/>
            <a:r>
              <a:rPr lang="en-US" dirty="0"/>
              <a:t>Wants to have sex.</a:t>
            </a:r>
          </a:p>
          <a:p>
            <a:pPr lvl="1"/>
            <a:r>
              <a:rPr lang="en-US" dirty="0"/>
              <a:t>Wants money.</a:t>
            </a:r>
          </a:p>
          <a:p>
            <a:pPr lvl="1"/>
            <a:r>
              <a:rPr lang="en-US" dirty="0"/>
              <a:t>Wants revenge because character stole his lunch out of the fridge.</a:t>
            </a:r>
          </a:p>
          <a:p>
            <a:r>
              <a:rPr lang="en-US" dirty="0"/>
              <a:t>Up the suck. </a:t>
            </a:r>
          </a:p>
          <a:p>
            <a:pPr lvl="1"/>
            <a:r>
              <a:rPr lang="en-US" dirty="0"/>
              <a:t>Want to have a baby to harvest stem cells and save child.</a:t>
            </a:r>
          </a:p>
          <a:p>
            <a:pPr lvl="1"/>
            <a:r>
              <a:rPr lang="en-US" dirty="0"/>
              <a:t>Needs money or he’ll</a:t>
            </a:r>
            <a:r>
              <a:rPr lang="en-US" baseline="0" dirty="0"/>
              <a:t> lose his business and put hundreds out of work and ruin the town’s economy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Wants revenge because villain killed his father, and then his mother had to work as a prostitute and was murdered forcing him and his sister into foster care where she was abused and eventually committed suicide.</a:t>
            </a:r>
          </a:p>
          <a:p>
            <a:r>
              <a:rPr lang="en-US" dirty="0"/>
              <a:t>Tobi’s Tip: You might not have this down yet. Sometimes you up the suck on revision, but maybe think about it now and jot down some notes.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F1584-0201-EC42-881F-E3AF82F8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192" y="2668428"/>
            <a:ext cx="1872414" cy="18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EC85-8B25-7848-862B-101732E2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Exercise: </a:t>
            </a:r>
            <a:r>
              <a:rPr lang="en-US" dirty="0" err="1"/>
              <a:t>MadLibs</a:t>
            </a:r>
            <a:r>
              <a:rPr lang="en-US" dirty="0"/>
              <a:t> for your story</a:t>
            </a:r>
            <a:br>
              <a:rPr lang="en-US" dirty="0"/>
            </a:br>
            <a:r>
              <a:rPr lang="en-US" sz="3100" dirty="0"/>
              <a:t>Stolen from Damon Suede’s RWA18 “Happier Endings”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4647-0B78-C34B-9F56-C0D80BFA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b="1" dirty="0"/>
              <a:t>To deal with (</a:t>
            </a:r>
            <a:r>
              <a:rPr lang="en-US" b="1" dirty="0">
                <a:solidFill>
                  <a:srgbClr val="FF0000"/>
                </a:solidFill>
              </a:rPr>
              <a:t>suck</a:t>
            </a:r>
            <a:r>
              <a:rPr lang="en-US" b="1" dirty="0"/>
              <a:t>), (</a:t>
            </a:r>
            <a:r>
              <a:rPr lang="en-US" b="1" dirty="0">
                <a:solidFill>
                  <a:srgbClr val="0070C0"/>
                </a:solidFill>
              </a:rPr>
              <a:t>character</a:t>
            </a:r>
            <a:r>
              <a:rPr lang="en-US" b="1" dirty="0"/>
              <a:t>) needs to (</a:t>
            </a:r>
            <a:r>
              <a:rPr lang="en-US" b="1" dirty="0">
                <a:solidFill>
                  <a:srgbClr val="7030A0"/>
                </a:solidFill>
              </a:rPr>
              <a:t>action</a:t>
            </a:r>
            <a:r>
              <a:rPr lang="en-US" b="1" dirty="0"/>
              <a:t>) (</a:t>
            </a:r>
            <a:r>
              <a:rPr lang="en-US" b="1" dirty="0">
                <a:solidFill>
                  <a:srgbClr val="00B050"/>
                </a:solidFill>
              </a:rPr>
              <a:t>objective</a:t>
            </a:r>
            <a:r>
              <a:rPr lang="en-US" b="1" dirty="0"/>
              <a:t>).</a:t>
            </a:r>
          </a:p>
          <a:p>
            <a:pPr marL="0" indent="0">
              <a:buNone/>
            </a:pPr>
            <a:r>
              <a:rPr lang="en-US" dirty="0"/>
              <a:t>To deal with </a:t>
            </a:r>
            <a:r>
              <a:rPr lang="en-US" dirty="0">
                <a:solidFill>
                  <a:srgbClr val="FF0000"/>
                </a:solidFill>
              </a:rPr>
              <a:t>terrorists dirty bomb threat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Jack Ryan </a:t>
            </a:r>
            <a:r>
              <a:rPr lang="en-US" dirty="0"/>
              <a:t>needs to </a:t>
            </a:r>
            <a:r>
              <a:rPr lang="en-US" dirty="0">
                <a:solidFill>
                  <a:srgbClr val="7030A0"/>
                </a:solidFill>
              </a:rPr>
              <a:t>find and kill </a:t>
            </a:r>
            <a:r>
              <a:rPr lang="en-US" dirty="0"/>
              <a:t>bad guys </a:t>
            </a:r>
            <a:r>
              <a:rPr lang="en-US" dirty="0">
                <a:solidFill>
                  <a:srgbClr val="00B050"/>
                </a:solidFill>
              </a:rPr>
              <a:t>before dirty bomb explodes</a:t>
            </a:r>
            <a:r>
              <a:rPr lang="en-US" dirty="0"/>
              <a:t>. (Thriller)</a:t>
            </a:r>
          </a:p>
          <a:p>
            <a:pPr marL="0" indent="0">
              <a:buNone/>
            </a:pPr>
            <a:r>
              <a:rPr lang="en-US" dirty="0"/>
              <a:t>To deal with </a:t>
            </a:r>
            <a:r>
              <a:rPr lang="en-US" dirty="0">
                <a:solidFill>
                  <a:srgbClr val="FF0000"/>
                </a:solidFill>
              </a:rPr>
              <a:t>Voldemort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Harry Potter </a:t>
            </a:r>
            <a:r>
              <a:rPr lang="en-US" dirty="0"/>
              <a:t>needs to </a:t>
            </a:r>
            <a:r>
              <a:rPr lang="en-US" dirty="0">
                <a:solidFill>
                  <a:srgbClr val="7030A0"/>
                </a:solidFill>
              </a:rPr>
              <a:t>sacrifice </a:t>
            </a:r>
            <a:r>
              <a:rPr lang="en-US" dirty="0">
                <a:solidFill>
                  <a:srgbClr val="00B050"/>
                </a:solidFill>
              </a:rPr>
              <a:t>himself</a:t>
            </a:r>
            <a:r>
              <a:rPr lang="en-US" dirty="0"/>
              <a:t>. (Speculative/Coming of Age)</a:t>
            </a:r>
          </a:p>
          <a:p>
            <a:pPr marL="0" indent="0">
              <a:buNone/>
            </a:pPr>
            <a:r>
              <a:rPr lang="en-US" dirty="0"/>
              <a:t>To deal with </a:t>
            </a:r>
            <a:r>
              <a:rPr lang="en-US" dirty="0">
                <a:solidFill>
                  <a:srgbClr val="FF0000"/>
                </a:solidFill>
              </a:rPr>
              <a:t>justice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Hercule</a:t>
            </a:r>
            <a:r>
              <a:rPr lang="en-US" dirty="0">
                <a:solidFill>
                  <a:srgbClr val="0070C0"/>
                </a:solidFill>
              </a:rPr>
              <a:t> Poirot </a:t>
            </a:r>
            <a:r>
              <a:rPr lang="en-US" dirty="0"/>
              <a:t>must </a:t>
            </a:r>
            <a:r>
              <a:rPr lang="en-US" dirty="0">
                <a:solidFill>
                  <a:srgbClr val="7030A0"/>
                </a:solidFill>
              </a:rPr>
              <a:t>solve the murder mystery </a:t>
            </a:r>
            <a:r>
              <a:rPr lang="en-US" dirty="0">
                <a:solidFill>
                  <a:srgbClr val="00B050"/>
                </a:solidFill>
              </a:rPr>
              <a:t>before the train reaches the station</a:t>
            </a:r>
            <a:r>
              <a:rPr lang="en-US" dirty="0"/>
              <a:t>. (Mystery)</a:t>
            </a:r>
          </a:p>
          <a:p>
            <a:pPr marL="0" indent="0">
              <a:buNone/>
            </a:pPr>
            <a:r>
              <a:rPr lang="en-US" dirty="0"/>
              <a:t>To find </a:t>
            </a:r>
            <a:r>
              <a:rPr lang="en-US" dirty="0">
                <a:solidFill>
                  <a:srgbClr val="FF0000"/>
                </a:solidFill>
              </a:rPr>
              <a:t>love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Darcy</a:t>
            </a:r>
            <a:r>
              <a:rPr lang="en-US" dirty="0"/>
              <a:t> must </a:t>
            </a:r>
            <a:r>
              <a:rPr lang="en-US" dirty="0">
                <a:solidFill>
                  <a:srgbClr val="7030A0"/>
                </a:solidFill>
              </a:rPr>
              <a:t>overcome his belief</a:t>
            </a:r>
            <a:r>
              <a:rPr lang="en-US" dirty="0"/>
              <a:t> that he must behave in a certain manner in order to honor his parents and their legacy and show Lizzie Bennett that </a:t>
            </a:r>
            <a:r>
              <a:rPr lang="en-US" dirty="0">
                <a:solidFill>
                  <a:srgbClr val="00B050"/>
                </a:solidFill>
              </a:rPr>
              <a:t>he is worthy of her love.</a:t>
            </a:r>
            <a:r>
              <a:rPr lang="en-US" dirty="0"/>
              <a:t> (Romance)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4498-7708-CA45-9B0E-FC5D403A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 the objective fulfills the genre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E57B-25BB-2144-8E47-575D6AFD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deal with (</a:t>
            </a:r>
            <a:r>
              <a:rPr lang="en-US" dirty="0">
                <a:solidFill>
                  <a:srgbClr val="FF0000"/>
                </a:solidFill>
              </a:rPr>
              <a:t>suck</a:t>
            </a:r>
            <a:r>
              <a:rPr lang="en-US" dirty="0"/>
              <a:t>), (</a:t>
            </a:r>
            <a:r>
              <a:rPr lang="en-US" dirty="0">
                <a:solidFill>
                  <a:srgbClr val="0070C0"/>
                </a:solidFill>
              </a:rPr>
              <a:t>character</a:t>
            </a:r>
            <a:r>
              <a:rPr lang="en-US" dirty="0"/>
              <a:t>) needs to (</a:t>
            </a:r>
            <a:r>
              <a:rPr lang="en-US" dirty="0">
                <a:solidFill>
                  <a:srgbClr val="7030A0"/>
                </a:solidFill>
              </a:rPr>
              <a:t>action</a:t>
            </a:r>
            <a:r>
              <a:rPr lang="en-US" dirty="0"/>
              <a:t>) (</a:t>
            </a:r>
            <a:r>
              <a:rPr lang="en-US" dirty="0">
                <a:solidFill>
                  <a:srgbClr val="00B050"/>
                </a:solidFill>
              </a:rPr>
              <a:t>objective</a:t>
            </a:r>
            <a:r>
              <a:rPr lang="en-US" dirty="0"/>
              <a:t>).</a:t>
            </a:r>
          </a:p>
          <a:p>
            <a:r>
              <a:rPr lang="en-US" dirty="0"/>
              <a:t>Kill bad guys before dirty bomb explodes = Thriller/Spy</a:t>
            </a:r>
          </a:p>
          <a:p>
            <a:r>
              <a:rPr lang="en-US" dirty="0"/>
              <a:t>Destroy Voldemort, Sacrifice self = Speculative Fiction/Coming of Age</a:t>
            </a:r>
          </a:p>
          <a:p>
            <a:r>
              <a:rPr lang="en-US" dirty="0"/>
              <a:t>Solve who-done-it before train arrives at station = Mystery</a:t>
            </a:r>
          </a:p>
          <a:p>
            <a:r>
              <a:rPr lang="en-US" dirty="0"/>
              <a:t>Prove worthy of love = Romance</a:t>
            </a:r>
          </a:p>
          <a:p>
            <a:r>
              <a:rPr lang="en-US" dirty="0"/>
              <a:t>THIS MEANS YOU KNOW THE END</a:t>
            </a:r>
            <a:r>
              <a:rPr lang="en-US" baseline="0" dirty="0"/>
              <a:t> POINT</a:t>
            </a:r>
            <a:r>
              <a:rPr lang="en-US" dirty="0"/>
              <a:t> OF YOUR STORY!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8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A730-8F9E-BF4A-8D69-DDA4696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You’ve got characters, you’ve got an 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CD86-D871-6D42-8709-ACF2C3B5D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like you’re 2/3rds done with </a:t>
            </a:r>
            <a:r>
              <a:rPr lang="en-US" dirty="0" err="1"/>
              <a:t>NaNo</a:t>
            </a:r>
            <a:r>
              <a:rPr lang="en-US" dirty="0"/>
              <a:t> already and it hasn’t even started yet!</a:t>
            </a:r>
          </a:p>
          <a:p>
            <a:r>
              <a:rPr lang="en-US" dirty="0"/>
              <a:t>Your book has practically written itself.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7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4CDD-A1BB-2045-8695-D865498C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suck readers into the middle bit.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429D-C877-4C47-A2AA-1E5D336C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equation – To deal with (</a:t>
            </a:r>
            <a:r>
              <a:rPr lang="en-US" dirty="0">
                <a:solidFill>
                  <a:srgbClr val="FF0000"/>
                </a:solidFill>
              </a:rPr>
              <a:t>suck</a:t>
            </a:r>
            <a:r>
              <a:rPr lang="en-US" dirty="0"/>
              <a:t>), (</a:t>
            </a:r>
            <a:r>
              <a:rPr lang="en-US" dirty="0">
                <a:solidFill>
                  <a:srgbClr val="0070C0"/>
                </a:solidFill>
              </a:rPr>
              <a:t>character</a:t>
            </a:r>
            <a:r>
              <a:rPr lang="en-US" dirty="0"/>
              <a:t>) needs to (</a:t>
            </a:r>
            <a:r>
              <a:rPr lang="en-US" dirty="0">
                <a:solidFill>
                  <a:srgbClr val="7030A0"/>
                </a:solidFill>
              </a:rPr>
              <a:t>action</a:t>
            </a:r>
            <a:r>
              <a:rPr lang="en-US" dirty="0"/>
              <a:t>) (</a:t>
            </a:r>
            <a:r>
              <a:rPr lang="en-US" dirty="0">
                <a:solidFill>
                  <a:srgbClr val="00B050"/>
                </a:solidFill>
              </a:rPr>
              <a:t>objective</a:t>
            </a:r>
            <a:r>
              <a:rPr lang="en-US" dirty="0"/>
              <a:t>) works for EVERY scene.</a:t>
            </a:r>
          </a:p>
          <a:p>
            <a:r>
              <a:rPr lang="en-US" dirty="0"/>
              <a:t>Example – Harry Potter </a:t>
            </a:r>
            <a:r>
              <a:rPr lang="en-US"/>
              <a:t>– seven </a:t>
            </a:r>
            <a:r>
              <a:rPr lang="en-US" dirty="0"/>
              <a:t>books to get to the ultimate ending, each scene building toward Harry believably motivated to willingly sacrifice himself for his friends and family.</a:t>
            </a:r>
          </a:p>
          <a:p>
            <a:pPr lvl="1"/>
            <a:r>
              <a:rPr lang="en-US" dirty="0"/>
              <a:t>11 year old Harry wouldn’t have been capable of that without his coming of age journey.</a:t>
            </a:r>
          </a:p>
          <a:p>
            <a:pPr lvl="1"/>
            <a:r>
              <a:rPr lang="en-US" dirty="0"/>
              <a:t>Also – it’s pretty awesome that he sacrifices himself like his mother did for him.</a:t>
            </a:r>
          </a:p>
        </p:txBody>
      </p:sp>
    </p:spTree>
    <p:extLst>
      <p:ext uri="{BB962C8B-B14F-4D97-AF65-F5344CB8AC3E}">
        <p14:creationId xmlns:p14="http://schemas.microsoft.com/office/powerpoint/2010/main" val="299175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3DA2-4139-704F-AF54-C322811B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Suck energy from your characters to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7F189-FBF4-5F4E-95A4-CA7B565F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 day ask yourself – what does my character need to do to achieve his goal.</a:t>
            </a:r>
          </a:p>
          <a:p>
            <a:pPr lvl="1"/>
            <a:r>
              <a:rPr lang="en-US" dirty="0"/>
              <a:t>AND WRITE THAT SCENE – IT’S OKAY IF IT ISN’T PERFECT</a:t>
            </a:r>
          </a:p>
          <a:p>
            <a:r>
              <a:rPr lang="en-US" dirty="0"/>
              <a:t>Don’t let them have their goal without a fight.</a:t>
            </a:r>
          </a:p>
          <a:p>
            <a:r>
              <a:rPr lang="en-US" dirty="0"/>
              <a:t>Every scene – except for the final scene – should end with</a:t>
            </a:r>
          </a:p>
          <a:p>
            <a:pPr lvl="1"/>
            <a:r>
              <a:rPr lang="en-US" dirty="0"/>
              <a:t>Yes, he achieved the goal BUT…</a:t>
            </a:r>
          </a:p>
          <a:p>
            <a:pPr lvl="1"/>
            <a:r>
              <a:rPr lang="en-US" dirty="0"/>
              <a:t>Or No, he didn’t achieve his goal AND…</a:t>
            </a:r>
          </a:p>
          <a:p>
            <a:r>
              <a:rPr lang="en-US" dirty="0"/>
              <a:t>The BUT and AND are you adding obstacles, conflicts, that are believable.</a:t>
            </a:r>
          </a:p>
        </p:txBody>
      </p:sp>
    </p:spTree>
    <p:extLst>
      <p:ext uri="{BB962C8B-B14F-4D97-AF65-F5344CB8AC3E}">
        <p14:creationId xmlns:p14="http://schemas.microsoft.com/office/powerpoint/2010/main" val="297475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0F4F-3FD4-8446-8E82-B8B43A3E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Psychology of Fiction</a:t>
            </a:r>
            <a:br>
              <a:rPr lang="en-US" dirty="0"/>
            </a:br>
            <a:r>
              <a:rPr lang="en-US" sz="2800" dirty="0"/>
              <a:t>Stolen from Jennifer Lynn Barnes, PhD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BF21-9636-BA45-A3D9-1B0702640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Human animals enjoy fiction for a few reasons…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practice and social simulation – we watch how characters interact and how they feel about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surrogacy – we need to belong to a group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enjoy gossip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 like to see morality played out – good triumphs over evil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Prop for our own make-believe – day dreaming about characters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pleasure: Our id enjoys beauty, power &amp; status, wealth, competition, touch, and vicarious danger.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0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8654-FFC6-5941-B83F-A10EDB6F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psychology to strengthen your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0EDBE-39E9-374B-80FD-91E43191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your character’s goals, motivations, and conflicts– or objectives, needs, and sucks as we’ve been calling them?</a:t>
            </a:r>
          </a:p>
          <a:p>
            <a:pPr lvl="1"/>
            <a:r>
              <a:rPr lang="en-US" dirty="0"/>
              <a:t>Use cognitive science and psychology to make them believable </a:t>
            </a:r>
            <a:r>
              <a:rPr lang="en-US" i="1" dirty="0"/>
              <a:t>(Remember Rule 4)</a:t>
            </a:r>
          </a:p>
          <a:p>
            <a:r>
              <a:rPr lang="en-US" dirty="0"/>
              <a:t>Tobi’s Favorite Resource</a:t>
            </a:r>
          </a:p>
          <a:p>
            <a:pPr lvl="1"/>
            <a:r>
              <a:rPr lang="en-US" dirty="0"/>
              <a:t>Angela Ackerman and Becca Puglisi – The Wound Thesaurus</a:t>
            </a:r>
          </a:p>
          <a:p>
            <a:pPr lvl="2"/>
            <a:r>
              <a:rPr lang="en-US" dirty="0"/>
              <a:t>But I also love their Emotion Thesaurus when developmentally editing</a:t>
            </a:r>
          </a:p>
          <a:p>
            <a:pPr lvl="2"/>
            <a:r>
              <a:rPr lang="en-US" dirty="0"/>
              <a:t>And their Positive and Negative Trait thesauruses and darn good, too.</a:t>
            </a:r>
          </a:p>
        </p:txBody>
      </p:sp>
    </p:spTree>
    <p:extLst>
      <p:ext uri="{BB962C8B-B14F-4D97-AF65-F5344CB8AC3E}">
        <p14:creationId xmlns:p14="http://schemas.microsoft.com/office/powerpoint/2010/main" val="222935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AD9D-0E22-9247-8963-95AD19FE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By November 10</a:t>
            </a:r>
            <a:r>
              <a:rPr lang="en-US" baseline="30000" dirty="0"/>
              <a:t>th</a:t>
            </a:r>
            <a:r>
              <a:rPr lang="en-US" dirty="0"/>
              <a:t> the suck may be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EFBA-3F2C-CE4D-A595-D6A725B9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in chunks. 20 minutes at a time.</a:t>
            </a:r>
          </a:p>
          <a:p>
            <a:r>
              <a:rPr lang="en-US" dirty="0"/>
              <a:t>Write the scene. Character wants THIS and DOES THIS but then THIS HAPPENS… </a:t>
            </a:r>
          </a:p>
          <a:p>
            <a:r>
              <a:rPr lang="en-US" dirty="0"/>
              <a:t>Give yourself permission to suck, just put the words down.</a:t>
            </a:r>
          </a:p>
          <a:p>
            <a:r>
              <a:rPr lang="en-US" dirty="0"/>
              <a:t>This is a first draft, a rough draft, don’t worry about editing.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1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B3E3-60D5-2E4C-BB3B-06D257DA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Tobi’s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7307-423C-084F-9DFF-5160D0EC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Suggestions are meant to be helpful, take what works, ignore what doesn’t, and your mileage may vary.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Suggestions work for any genre/style of writing, I promise.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Following my suggestions will not make you a NYT Best Seller. You need a great story with amazing characters and fabulous editors to help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My advice is for people who want to have others read their work.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Every story has a beginning, a middle, and an end.</a:t>
            </a:r>
          </a:p>
        </p:txBody>
      </p:sp>
    </p:spTree>
    <p:extLst>
      <p:ext uri="{BB962C8B-B14F-4D97-AF65-F5344CB8AC3E}">
        <p14:creationId xmlns:p14="http://schemas.microsoft.com/office/powerpoint/2010/main" val="197126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831B-7262-C145-BCE3-150172CC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Tobi’s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2CEF-D63D-1C43-8EBF-2B7CFA7D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Timed sprints allow you to write with no editing allowed. </a:t>
            </a:r>
          </a:p>
          <a:p>
            <a:r>
              <a:rPr lang="en-US" dirty="0"/>
              <a:t>If you can’t think of a name or word, use caps and come back and fix it later.</a:t>
            </a:r>
          </a:p>
          <a:p>
            <a:pPr lvl="1"/>
            <a:r>
              <a:rPr lang="en-US" dirty="0"/>
              <a:t>SG </a:t>
            </a:r>
            <a:r>
              <a:rPr lang="en-US" dirty="0" err="1"/>
              <a:t>Redling</a:t>
            </a:r>
            <a:r>
              <a:rPr lang="en-US" dirty="0"/>
              <a:t> uses the word PUMPKIN to make it easier to search.</a:t>
            </a:r>
          </a:p>
          <a:p>
            <a:pPr lvl="1"/>
            <a:r>
              <a:rPr lang="en-US" dirty="0"/>
              <a:t>I use all caps, example</a:t>
            </a:r>
          </a:p>
          <a:p>
            <a:pPr lvl="2"/>
            <a:r>
              <a:rPr lang="en-US" dirty="0"/>
              <a:t>He pushed the button and the lights of a NEED NAME OF AN IMPORT SEDAN WITH TRUNK SPACE BIG ENOUGH FOR 300lb MAN blinked twice, casting an orange glow across the glossy cement.</a:t>
            </a:r>
          </a:p>
          <a:p>
            <a:r>
              <a:rPr lang="en-US" dirty="0"/>
              <a:t>I prefer to write in the morning, edit in the afternoon, meaning I do go back and fix the caps and egregious grammar later that day. </a:t>
            </a:r>
          </a:p>
          <a:p>
            <a:r>
              <a:rPr lang="en-US" dirty="0"/>
              <a:t>Jodi Picoult writes the scene, then the next day she edits the scene and writes the next one.</a:t>
            </a:r>
          </a:p>
        </p:txBody>
      </p:sp>
    </p:spTree>
    <p:extLst>
      <p:ext uri="{BB962C8B-B14F-4D97-AF65-F5344CB8AC3E}">
        <p14:creationId xmlns:p14="http://schemas.microsoft.com/office/powerpoint/2010/main" val="319572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8905-12DB-5A49-9362-2A68FF94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other writers and commiserate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FE7E-204D-FF47-8E4A-5AC0C8B7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Cabell County Library has write-ins </a:t>
            </a:r>
          </a:p>
          <a:p>
            <a:r>
              <a:rPr lang="en-US" dirty="0"/>
              <a:t>Panera at the mall – 10am-12 on Wednesday write in</a:t>
            </a:r>
          </a:p>
          <a:p>
            <a:r>
              <a:rPr lang="en-US" dirty="0"/>
              <a:t>Facebook group - Huntington WV </a:t>
            </a:r>
            <a:r>
              <a:rPr lang="en-US" dirty="0" err="1"/>
              <a:t>NaNoWriMo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A24C-3BF6-D149-B14C-5D159F7A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list for </a:t>
            </a:r>
            <a:r>
              <a:rPr lang="en-US" dirty="0" err="1"/>
              <a:t>NaNo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920A-D880-6444-AB03-EA96D7DCB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Characters</a:t>
            </a:r>
          </a:p>
          <a:p>
            <a:pPr lvl="1"/>
            <a:r>
              <a:rPr lang="en-US" dirty="0"/>
              <a:t>What do they want?</a:t>
            </a:r>
          </a:p>
          <a:p>
            <a:pPr lvl="1"/>
            <a:r>
              <a:rPr lang="en-US" dirty="0"/>
              <a:t>Why do they want it?</a:t>
            </a:r>
          </a:p>
          <a:p>
            <a:r>
              <a:rPr lang="en-US" dirty="0"/>
              <a:t>Genre promise</a:t>
            </a:r>
          </a:p>
          <a:p>
            <a:r>
              <a:rPr lang="en-US" dirty="0"/>
              <a:t>How will they get what they want, one scene at a time.</a:t>
            </a:r>
          </a:p>
          <a:p>
            <a:r>
              <a:rPr lang="en-US" dirty="0"/>
              <a:t>Write sucky words</a:t>
            </a:r>
          </a:p>
          <a:p>
            <a:r>
              <a:rPr lang="en-US" dirty="0"/>
              <a:t>Plan to fix the sucky words in January. (Jan.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Cabell Library 5:30-8)</a:t>
            </a:r>
          </a:p>
        </p:txBody>
      </p:sp>
    </p:spTree>
    <p:extLst>
      <p:ext uri="{BB962C8B-B14F-4D97-AF65-F5344CB8AC3E}">
        <p14:creationId xmlns:p14="http://schemas.microsoft.com/office/powerpoint/2010/main" val="178879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CC2B-540C-3D41-AF70-74FC614CD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your done with your 50K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499A-48A6-D84A-8356-48E943CE8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Celebrate with us</a:t>
            </a:r>
          </a:p>
          <a:p>
            <a:r>
              <a:rPr lang="en-US" dirty="0"/>
              <a:t>Take a break from your story (time away gives you perspective) and this is a great time to read books in your genre. </a:t>
            </a:r>
          </a:p>
          <a:p>
            <a:r>
              <a:rPr lang="en-US" dirty="0"/>
              <a:t>Distance helps your ego deal with critique. </a:t>
            </a:r>
            <a:r>
              <a:rPr lang="en-US" i="1" dirty="0"/>
              <a:t>(Remember Rule 4)</a:t>
            </a:r>
          </a:p>
          <a:p>
            <a:r>
              <a:rPr lang="en-US" dirty="0"/>
              <a:t>Editing… Start with the big picture and then work your way to the grammar.</a:t>
            </a:r>
          </a:p>
        </p:txBody>
      </p:sp>
    </p:spTree>
    <p:extLst>
      <p:ext uri="{BB962C8B-B14F-4D97-AF65-F5344CB8AC3E}">
        <p14:creationId xmlns:p14="http://schemas.microsoft.com/office/powerpoint/2010/main" val="331993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287D-0F2C-EB48-AB23-FA8B77E9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Editing–A very painful but necessary time suck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AD27-5320-1149-9CB9-A4729D21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Developmental editing </a:t>
            </a:r>
            <a:r>
              <a:rPr lang="en-US" dirty="0"/>
              <a:t>– plot and structure only (online class at </a:t>
            </a:r>
            <a:r>
              <a:rPr lang="en-US" dirty="0" err="1"/>
              <a:t>margielawson.com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talk your plot out with others</a:t>
            </a:r>
          </a:p>
          <a:p>
            <a:pPr lvl="2"/>
            <a:r>
              <a:rPr lang="en-US" dirty="0"/>
              <a:t>Join us Jan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5:30-8 at Cabell County Library </a:t>
            </a:r>
            <a:r>
              <a:rPr lang="mr-IN" dirty="0"/>
              <a:t>–</a:t>
            </a:r>
            <a:r>
              <a:rPr lang="en-US" dirty="0"/>
              <a:t> bring your WIP </a:t>
            </a:r>
          </a:p>
          <a:p>
            <a:pPr lvl="1"/>
            <a:r>
              <a:rPr lang="en-US" b="1" dirty="0"/>
              <a:t>Line editing </a:t>
            </a:r>
            <a:r>
              <a:rPr lang="en-US" dirty="0"/>
              <a:t>– addresses the creative content, writing style, and language use at the sentence and paragraph level. It focuses on the way you use language to communicate your story to the reader.</a:t>
            </a:r>
          </a:p>
          <a:p>
            <a:pPr lvl="1"/>
            <a:r>
              <a:rPr lang="en-US" b="1" dirty="0"/>
              <a:t>Copy editing </a:t>
            </a:r>
            <a:r>
              <a:rPr lang="en-US" dirty="0"/>
              <a:t>– grammar, spelling, etc.</a:t>
            </a:r>
          </a:p>
          <a:p>
            <a:pPr lvl="1"/>
            <a:r>
              <a:rPr lang="en-US" b="1" dirty="0"/>
              <a:t>Proof reading </a:t>
            </a:r>
            <a:r>
              <a:rPr lang="en-US" dirty="0"/>
              <a:t>– more than one set of eyes help.</a:t>
            </a:r>
          </a:p>
          <a:p>
            <a:pPr lvl="2"/>
            <a:r>
              <a:rPr lang="en-US" dirty="0"/>
              <a:t>Beta readers are great for this, and hopefully they’ll tell you if your characters are consistent or you have plot holes.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2ED4-7636-844F-9CC0-0E8F2DA8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C389-8CBC-B74D-95E5-7A9515ED3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Nanowrimo.org</a:t>
            </a:r>
            <a:endParaRPr lang="en-US" dirty="0"/>
          </a:p>
          <a:p>
            <a:r>
              <a:rPr lang="en-US" dirty="0" err="1"/>
              <a:t>NaNoPlanO</a:t>
            </a:r>
            <a:r>
              <a:rPr lang="en-US" dirty="0"/>
              <a:t> Weds Oct. 24</a:t>
            </a:r>
            <a:r>
              <a:rPr lang="en-US" baseline="30000" dirty="0"/>
              <a:t>th</a:t>
            </a:r>
            <a:r>
              <a:rPr lang="en-US" dirty="0"/>
              <a:t> at Cabell County Main Library 6-8</a:t>
            </a:r>
          </a:p>
          <a:p>
            <a:r>
              <a:rPr lang="en-US" dirty="0"/>
              <a:t>Facebook Groups for local authors:</a:t>
            </a:r>
          </a:p>
          <a:p>
            <a:pPr lvl="1"/>
            <a:r>
              <a:rPr lang="en-US" dirty="0"/>
              <a:t>Huntington WV NaNoWriMo</a:t>
            </a:r>
          </a:p>
          <a:p>
            <a:pPr lvl="1"/>
            <a:r>
              <a:rPr lang="en-US" dirty="0"/>
              <a:t>Wicked Wordsmiths of the West</a:t>
            </a:r>
          </a:p>
          <a:p>
            <a:pPr lvl="1"/>
            <a:r>
              <a:rPr lang="en-US" dirty="0"/>
              <a:t>West Virginia Writers</a:t>
            </a:r>
          </a:p>
          <a:p>
            <a:pPr lvl="1"/>
            <a:r>
              <a:rPr lang="en-US" dirty="0"/>
              <a:t>Patchwork Writers</a:t>
            </a:r>
          </a:p>
          <a:p>
            <a:r>
              <a:rPr lang="en-US" dirty="0" err="1"/>
              <a:t>tobidoyle.com</a:t>
            </a:r>
            <a:endParaRPr lang="en-US" dirty="0"/>
          </a:p>
          <a:p>
            <a:r>
              <a:rPr lang="en-US" dirty="0"/>
              <a:t>Outline Your Novel in Thirty Minutes by Alicia </a:t>
            </a:r>
            <a:r>
              <a:rPr lang="en-US" dirty="0" err="1"/>
              <a:t>Rasley</a:t>
            </a:r>
            <a:r>
              <a:rPr lang="en-US" dirty="0"/>
              <a:t>: http://</a:t>
            </a:r>
            <a:r>
              <a:rPr lang="en-US" dirty="0" err="1"/>
              <a:t>www.aliciarasley.com</a:t>
            </a:r>
            <a:r>
              <a:rPr lang="en-US" dirty="0"/>
              <a:t>/</a:t>
            </a:r>
            <a:r>
              <a:rPr lang="en-US" dirty="0" err="1"/>
              <a:t>artout.htm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9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3163"/>
          </a:xfrm>
        </p:spPr>
        <p:txBody>
          <a:bodyPr/>
          <a:lstStyle/>
          <a:p>
            <a:r>
              <a:rPr lang="en-US" dirty="0"/>
              <a:t>Shameless Plug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90" y="1875295"/>
            <a:ext cx="10228881" cy="400057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November 2-3</a:t>
            </a:r>
            <a:r>
              <a:rPr lang="en-US" sz="3000" baseline="30000" dirty="0"/>
              <a:t>rd</a:t>
            </a:r>
            <a:r>
              <a:rPr lang="en-US" sz="3000" dirty="0"/>
              <a:t> Rebels and Readers at Pullman Plaza Hotel</a:t>
            </a:r>
          </a:p>
          <a:p>
            <a:pPr lvl="1"/>
            <a:r>
              <a:rPr lang="en-US" sz="3000" dirty="0"/>
              <a:t>Tickets available through </a:t>
            </a:r>
            <a:r>
              <a:rPr lang="en-US" sz="3000" dirty="0" err="1"/>
              <a:t>eventbrite.com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80s cocktail party Friday night, signing Sat</a:t>
            </a:r>
          </a:p>
          <a:p>
            <a:pPr lvl="1"/>
            <a:r>
              <a:rPr lang="en-US" sz="3000" dirty="0"/>
              <a:t>More than 80 romance authors signing books </a:t>
            </a:r>
            <a:r>
              <a:rPr lang="mr-IN" sz="3000" dirty="0"/>
              <a:t>–</a:t>
            </a:r>
            <a:r>
              <a:rPr lang="en-US" sz="3000" dirty="0"/>
              <a:t> and models</a:t>
            </a:r>
          </a:p>
          <a:p>
            <a:r>
              <a:rPr lang="en-US" sz="3000" dirty="0"/>
              <a:t>Books Available for Sale through Amazon and other retailers</a:t>
            </a:r>
            <a:r>
              <a:rPr lang="en-US" sz="3000" dirty="0">
                <a:sym typeface="Wingdings"/>
              </a:rPr>
              <a:t> </a:t>
            </a:r>
          </a:p>
          <a:p>
            <a:r>
              <a:rPr lang="en-US" sz="3000" dirty="0">
                <a:sym typeface="Wingdings"/>
              </a:rPr>
              <a:t>Write a review for the last book you read on Goodreads </a:t>
            </a:r>
            <a:r>
              <a:rPr lang="en-US" sz="3200" dirty="0">
                <a:sym typeface="Wingdings"/>
              </a:rPr>
              <a:t>and/or Amazon.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3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FC37A-1136-004C-AD39-BAF6E29B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the Suck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F4FF-5EA9-0849-8512-DD4E4CF8E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Pull at, extract, dissolve, absorb</a:t>
            </a:r>
          </a:p>
          <a:p>
            <a:pPr lvl="1"/>
            <a:r>
              <a:rPr lang="en-US" dirty="0"/>
              <a:t>And you DO want to write an absorbing story that readers can’t put down and maybe even extract a feeling or lesson from.</a:t>
            </a:r>
          </a:p>
          <a:p>
            <a:r>
              <a:rPr lang="en-US" i="1" dirty="0"/>
              <a:t>Slang – when your efforts do not achieve the intended goal</a:t>
            </a:r>
          </a:p>
          <a:p>
            <a:r>
              <a:rPr lang="en-US" dirty="0"/>
              <a:t>Sucking leaves a void, or a vacuum.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6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9BBA-72B3-4F4D-9B1D-0520339C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the Suck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1074-05D3-5D47-807C-0F2BD7F2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NaNoWriMo = 1700 words a day for thirty days.</a:t>
            </a:r>
          </a:p>
          <a:p>
            <a:r>
              <a:rPr lang="en-US" dirty="0"/>
              <a:t>Give yourself permission to suck.</a:t>
            </a:r>
          </a:p>
          <a:p>
            <a:r>
              <a:rPr lang="en-US" dirty="0"/>
              <a:t>I give you permission to suck.</a:t>
            </a:r>
          </a:p>
          <a:p>
            <a:r>
              <a:rPr lang="en-US" dirty="0"/>
              <a:t>It doesn’t have to be good, it just has to be words.</a:t>
            </a:r>
          </a:p>
        </p:txBody>
      </p:sp>
    </p:spTree>
    <p:extLst>
      <p:ext uri="{BB962C8B-B14F-4D97-AF65-F5344CB8AC3E}">
        <p14:creationId xmlns:p14="http://schemas.microsoft.com/office/powerpoint/2010/main" val="109633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4BB4-9EDC-2F42-97DE-33D55014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How do you suck with style?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1B9D9-BC13-2A4E-A2B5-856EDDCA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What’s your story idea?</a:t>
            </a:r>
          </a:p>
          <a:p>
            <a:r>
              <a:rPr lang="en-US" dirty="0"/>
              <a:t>Are you writing a mystery, romance, suspense, spy novel, thriller, non-fiction, coming-of-age, women’s, speculative fiction, memoir, humor, literary, essays, poetry?</a:t>
            </a:r>
          </a:p>
          <a:p>
            <a:pPr lvl="2"/>
            <a:r>
              <a:rPr lang="en-US" dirty="0"/>
              <a:t>Do you read the genre you write?</a:t>
            </a:r>
          </a:p>
          <a:p>
            <a:pPr lvl="3"/>
            <a:r>
              <a:rPr lang="en-US" dirty="0"/>
              <a:t>If the answer is no… </a:t>
            </a:r>
          </a:p>
          <a:p>
            <a:pPr lvl="3"/>
            <a:endParaRPr lang="en-US" dirty="0"/>
          </a:p>
          <a:p>
            <a:r>
              <a:rPr lang="en-US" dirty="0"/>
              <a:t>Where does your story idea fit in a library?</a:t>
            </a:r>
          </a:p>
          <a:p>
            <a:r>
              <a:rPr lang="en-US" dirty="0"/>
              <a:t>Is your book genre not listed above? That doesn’t make it literary fiction. Have you created a story that has never before been published. Chances are there’s a reason for that. Remember rule 4…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3A15A-9D11-214D-B7D6-5C416EEF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34" y="590301"/>
            <a:ext cx="3026833" cy="43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B596-4552-D94B-9F12-BC4E0312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literary fiction?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9F214-0CD8-674C-85B3-19732E1B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accepted definition of literary fiction is that it has literary merit.</a:t>
            </a:r>
          </a:p>
          <a:p>
            <a:pPr lvl="1"/>
            <a:r>
              <a:rPr lang="en-US" dirty="0"/>
              <a:t>What is literary merit and who decides?</a:t>
            </a:r>
          </a:p>
          <a:p>
            <a:pPr lvl="2"/>
            <a:r>
              <a:rPr lang="en-US" dirty="0"/>
              <a:t>Subjective because it judges art, and that is personal</a:t>
            </a:r>
          </a:p>
          <a:p>
            <a:pPr lvl="1"/>
            <a:r>
              <a:rPr lang="en-US" dirty="0" err="1"/>
              <a:t>LitFic</a:t>
            </a:r>
            <a:r>
              <a:rPr lang="en-US" dirty="0"/>
              <a:t> endures the test of time, realistic characters, emotional complexity, concerned with the truth </a:t>
            </a:r>
          </a:p>
          <a:p>
            <a:r>
              <a:rPr lang="en-US" dirty="0"/>
              <a:t>Literary fiction is character driven and usually slower paced.</a:t>
            </a:r>
          </a:p>
          <a:p>
            <a:pPr lvl="1"/>
            <a:r>
              <a:rPr lang="en-US" dirty="0"/>
              <a:t>There must be character growth or showing that the inability of the character to change ends in tragedy. Example: Khaled Hosseini </a:t>
            </a:r>
            <a:r>
              <a:rPr lang="en-US" i="1" dirty="0"/>
              <a:t>A Thousand Splendid Suns</a:t>
            </a:r>
            <a:endParaRPr lang="en-US" dirty="0"/>
          </a:p>
          <a:p>
            <a:r>
              <a:rPr lang="en-US" dirty="0"/>
              <a:t>In truth, ALL books should be about character growth. Even the reader grows with non-fiction books.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9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6DB5-B85F-C04B-97D6-C55517B2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speculative fiction?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BCA23-F8AE-2E42-B3D5-6A7297CD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setting is other than the real world, involving supernatural, futuristic, or other imagined elements.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Sci/fi</a:t>
            </a:r>
          </a:p>
          <a:p>
            <a:pPr lvl="2"/>
            <a:r>
              <a:rPr lang="en-US" dirty="0"/>
              <a:t>Paranormal – werewolves, vampires, fairies and more</a:t>
            </a:r>
          </a:p>
          <a:p>
            <a:pPr lvl="2"/>
            <a:r>
              <a:rPr lang="en-US" dirty="0"/>
              <a:t>Time travel</a:t>
            </a:r>
          </a:p>
          <a:p>
            <a:pPr lvl="2"/>
            <a:r>
              <a:rPr lang="en-US" dirty="0"/>
              <a:t>Steampunk</a:t>
            </a:r>
          </a:p>
          <a:p>
            <a:pPr lvl="2"/>
            <a:r>
              <a:rPr lang="en-US" dirty="0"/>
              <a:t>Dystopian/utopian</a:t>
            </a:r>
          </a:p>
          <a:p>
            <a:pPr lvl="2"/>
            <a:r>
              <a:rPr lang="en-US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425584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B567-C58A-E943-8B17-43F7A863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Sucking with Style: Know your Genre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A121-9093-CF42-B51B-97A0B19D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Non-fiction = information is presented in an engaging manner.</a:t>
            </a:r>
          </a:p>
          <a:p>
            <a:pPr lvl="1"/>
            <a:r>
              <a:rPr lang="en-US" dirty="0"/>
              <a:t>Mystery = mystery solved.</a:t>
            </a:r>
          </a:p>
          <a:p>
            <a:pPr lvl="1"/>
            <a:r>
              <a:rPr lang="en-US" dirty="0"/>
              <a:t>Horror = evil thwarted.</a:t>
            </a:r>
          </a:p>
          <a:p>
            <a:pPr lvl="1"/>
            <a:r>
              <a:rPr lang="en-US" dirty="0"/>
              <a:t>Romance = happily ever after.</a:t>
            </a:r>
          </a:p>
          <a:p>
            <a:pPr lvl="1"/>
            <a:r>
              <a:rPr lang="en-US" dirty="0"/>
              <a:t>Suspense/Spy/Thriller = crises averted</a:t>
            </a:r>
          </a:p>
          <a:p>
            <a:pPr lvl="1"/>
            <a:r>
              <a:rPr lang="en-US" dirty="0"/>
              <a:t>Speculative fiction usually have a subgenre, like </a:t>
            </a:r>
            <a:r>
              <a:rPr lang="en-US" dirty="0" err="1"/>
              <a:t>SciFi</a:t>
            </a:r>
            <a:r>
              <a:rPr lang="en-US" dirty="0"/>
              <a:t> Horror or Paranormal Romance where the world building is integral to the story, and you can’t break your own rules.</a:t>
            </a:r>
          </a:p>
        </p:txBody>
      </p:sp>
    </p:spTree>
    <p:extLst>
      <p:ext uri="{BB962C8B-B14F-4D97-AF65-F5344CB8AC3E}">
        <p14:creationId xmlns:p14="http://schemas.microsoft.com/office/powerpoint/2010/main" val="182562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8172-249E-5C42-A494-FEDC2F01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81" y="982132"/>
            <a:ext cx="994041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Sucking with Style: Character’s suck leaves a 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3D40F-4253-F14E-AEA1-819868BC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Character growth is paramount to an enjoyable read. </a:t>
            </a:r>
          </a:p>
          <a:p>
            <a:pPr lvl="1"/>
            <a:r>
              <a:rPr lang="en-US" dirty="0"/>
              <a:t>Think Scrooge, or Harry Potter, or Odysseus</a:t>
            </a:r>
          </a:p>
          <a:p>
            <a:r>
              <a:rPr lang="en-US" dirty="0"/>
              <a:t>How will your character grow throughout your book?</a:t>
            </a:r>
          </a:p>
          <a:p>
            <a:pPr lvl="1"/>
            <a:r>
              <a:rPr lang="en-US" dirty="0"/>
              <a:t>What was Scrooge’s suck, his void?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sz="4300" dirty="0"/>
              <a:t>He wanted gold to prove he was valuable.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{4670DC3C-2B65-A441-9DB4-9628C3BB8D82}tf10001064</Template>
  <TotalTime>565</TotalTime>
  <Words>1881</Words>
  <Application>Microsoft Macintosh PowerPoint</Application>
  <PresentationFormat>Widescreen</PresentationFormat>
  <Paragraphs>203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Garamond</vt:lpstr>
      <vt:lpstr>Mangal</vt:lpstr>
      <vt:lpstr>Wingdings</vt:lpstr>
      <vt:lpstr>Organic</vt:lpstr>
      <vt:lpstr>Embrace the Suck</vt:lpstr>
      <vt:lpstr>Tobi’s Rules</vt:lpstr>
      <vt:lpstr>Embrace the Suck</vt:lpstr>
      <vt:lpstr>Embrace the Suck</vt:lpstr>
      <vt:lpstr>But… How do you suck with style?</vt:lpstr>
      <vt:lpstr>What’s literary fiction?</vt:lpstr>
      <vt:lpstr>What’s speculative fiction?</vt:lpstr>
      <vt:lpstr>Sucking with Style: Know your Genre Promise</vt:lpstr>
      <vt:lpstr>Sucking with Style: Character’s suck leaves a void</vt:lpstr>
      <vt:lpstr>Character’s Suck Exercise</vt:lpstr>
      <vt:lpstr>Can you up the suck?</vt:lpstr>
      <vt:lpstr>Exercise: MadLibs for your story Stolen from Damon Suede’s RWA18 “Happier Endings” Workshop</vt:lpstr>
      <vt:lpstr>Note the objective fulfills the genre promise</vt:lpstr>
      <vt:lpstr>You’ve got characters, you’ve got an ending</vt:lpstr>
      <vt:lpstr>Tips to suck readers into the middle bit.</vt:lpstr>
      <vt:lpstr>Suck energy from your characters to write</vt:lpstr>
      <vt:lpstr>Psychology of Fiction Stolen from Jennifer Lynn Barnes, PhD</vt:lpstr>
      <vt:lpstr>Use psychology to strengthen your story</vt:lpstr>
      <vt:lpstr>By November 10th the suck may be strong</vt:lpstr>
      <vt:lpstr>Tobi’s Tricks</vt:lpstr>
      <vt:lpstr>Join other writers and commiserate</vt:lpstr>
      <vt:lpstr>Check list for NaNo</vt:lpstr>
      <vt:lpstr>What to do when your done with your 50K</vt:lpstr>
      <vt:lpstr>Editing–A very painful but necessary time suck</vt:lpstr>
      <vt:lpstr>Resources</vt:lpstr>
      <vt:lpstr>Shameless Plug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Embrace the Suck</dc:title>
  <dc:creator>EDN</dc:creator>
  <cp:lastModifiedBy>EDN</cp:lastModifiedBy>
  <cp:revision>46</cp:revision>
  <cp:lastPrinted>2018-09-11T18:53:49Z</cp:lastPrinted>
  <dcterms:created xsi:type="dcterms:W3CDTF">2018-09-10T16:51:54Z</dcterms:created>
  <dcterms:modified xsi:type="dcterms:W3CDTF">2018-10-29T22:55:09Z</dcterms:modified>
</cp:coreProperties>
</file>